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notesMasterIdLst>
    <p:notesMasterId r:id="rId27"/>
  </p:notesMasterIdLst>
  <p:sldIdLst>
    <p:sldId id="256" r:id="rId2"/>
    <p:sldId id="286" r:id="rId3"/>
    <p:sldId id="266" r:id="rId4"/>
    <p:sldId id="260" r:id="rId5"/>
    <p:sldId id="262" r:id="rId6"/>
    <p:sldId id="268" r:id="rId7"/>
    <p:sldId id="272" r:id="rId8"/>
    <p:sldId id="273" r:id="rId9"/>
    <p:sldId id="279" r:id="rId10"/>
    <p:sldId id="288" r:id="rId11"/>
    <p:sldId id="267" r:id="rId12"/>
    <p:sldId id="265" r:id="rId13"/>
    <p:sldId id="274" r:id="rId14"/>
    <p:sldId id="275" r:id="rId15"/>
    <p:sldId id="263" r:id="rId16"/>
    <p:sldId id="276" r:id="rId17"/>
    <p:sldId id="259" r:id="rId18"/>
    <p:sldId id="280" r:id="rId19"/>
    <p:sldId id="277" r:id="rId20"/>
    <p:sldId id="281" r:id="rId21"/>
    <p:sldId id="282" r:id="rId22"/>
    <p:sldId id="283" r:id="rId23"/>
    <p:sldId id="284" r:id="rId24"/>
    <p:sldId id="278" r:id="rId25"/>
    <p:sldId id="285" r:id="rId2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01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E794FE-D244-497D-BE09-0C9287D268D9}" type="datetimeFigureOut">
              <a:rPr lang="en-US" smtClean="0"/>
              <a:t>11/12/2014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1AE2D-E099-4D46-9B08-49A36E84AB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35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11/12/2014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hyperlink" Target="http://www.pdesas.org/module/content/search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sfasdmathk-6.wikispace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KlXUYY97-NU?rel=0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SPEfxPgZJy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Number Talks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343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Construct viable arguments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#6 Attend to precision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2394996"/>
              </p:ext>
            </p:extLst>
          </p:nvPr>
        </p:nvGraphicFramePr>
        <p:xfrm>
          <a:off x="3705391" y="872843"/>
          <a:ext cx="7793875" cy="2572526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3826374"/>
                <a:gridCol w="3967501"/>
              </a:tblGrid>
              <a:tr h="332509">
                <a:tc gridSpan="2">
                  <a:txBody>
                    <a:bodyPr/>
                    <a:lstStyle/>
                    <a:p>
                      <a:pPr marL="0" marR="0" lvl="0" indent="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Practice #3: Construct Viable Arguments and Critique the Reasoning of Others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4800">
                <a:tc>
                  <a:txBody>
                    <a:bodyPr/>
                    <a:lstStyle/>
                    <a:p>
                      <a:pPr marL="0" marR="0">
                        <a:lnSpc>
                          <a:spcPts val="1465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en-US" sz="1600" dirty="0">
                          <a:effectLst/>
                        </a:rPr>
                        <a:t>Students: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65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en-US" sz="1600">
                          <a:effectLst/>
                        </a:rPr>
                        <a:t>Because Teachers: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935217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Make reasonable guesses to explore their ideas</a:t>
                      </a:r>
                      <a:endParaRPr lang="en-US" sz="1400" b="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Justify solutions and approaches</a:t>
                      </a:r>
                      <a:endParaRPr lang="en-US" sz="1400" b="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Listen to the reasoning of others, compare arguments, and decide if the arguments of others makes sense</a:t>
                      </a:r>
                      <a:endParaRPr lang="en-US" sz="1400" b="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Ask clarifying and probing questions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Provide opportunities for students to listen to or read the conclusions and arguments of others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Establish and facilitate a safe environment for discussion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Ask clarifying and probing questions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Avoid giving too much assistance (e.g., providing answers or procedures)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378484"/>
              </p:ext>
            </p:extLst>
          </p:nvPr>
        </p:nvGraphicFramePr>
        <p:xfrm>
          <a:off x="3699165" y="4027487"/>
          <a:ext cx="7841672" cy="2065771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3849839"/>
                <a:gridCol w="3991833"/>
              </a:tblGrid>
              <a:tr h="308986">
                <a:tc gridSpan="2">
                  <a:txBody>
                    <a:bodyPr/>
                    <a:lstStyle/>
                    <a:p>
                      <a:pPr marL="0" marR="0" lvl="0" indent="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None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Practice #6: Attend to Precision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4072">
                <a:tc>
                  <a:txBody>
                    <a:bodyPr/>
                    <a:lstStyle/>
                    <a:p>
                      <a:pPr marL="0" marR="0">
                        <a:lnSpc>
                          <a:spcPts val="1465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en-US" sz="1600">
                          <a:effectLst/>
                        </a:rPr>
                        <a:t>Students:</a:t>
                      </a:r>
                      <a:endParaRPr lang="en-US" sz="14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465"/>
                        </a:lnSpc>
                        <a:spcBef>
                          <a:spcPts val="750"/>
                        </a:spcBef>
                        <a:spcAft>
                          <a:spcPts val="750"/>
                        </a:spcAft>
                      </a:pPr>
                      <a:r>
                        <a:rPr lang="en-US" sz="1600" dirty="0">
                          <a:effectLst/>
                        </a:rPr>
                        <a:t>Because Teachers: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1382713"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Calculate accurately and efficiently</a:t>
                      </a:r>
                      <a:endParaRPr lang="en-US" sz="1400" b="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Explain their thinking using mathematics vocabulary</a:t>
                      </a:r>
                      <a:endParaRPr lang="en-US" sz="1400" b="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b="0" dirty="0">
                          <a:effectLst/>
                        </a:rPr>
                        <a:t>Use appropriate symbols and specify units of measure</a:t>
                      </a:r>
                      <a:endParaRPr lang="en-US" sz="14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Recognize and model efficient strategies for computation</a:t>
                      </a:r>
                      <a:endParaRPr lang="en-US" sz="140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ts val="1465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SzPts val="1000"/>
                        <a:buFont typeface="Symbol"/>
                        <a:buChar char=""/>
                        <a:tabLst>
                          <a:tab pos="457200" algn="l"/>
                        </a:tabLst>
                      </a:pPr>
                      <a:r>
                        <a:rPr lang="en-US" sz="1600" dirty="0">
                          <a:effectLst/>
                        </a:rPr>
                        <a:t>Use (and challenge students to use) mathematics vocabulary precisely and consistently</a:t>
                      </a:r>
                      <a:endParaRPr lang="en-US" sz="1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814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Components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Classroom Conversations</a:t>
            </a:r>
          </a:p>
          <a:p>
            <a:r>
              <a:rPr lang="en-US" sz="4800" dirty="0" smtClean="0"/>
              <a:t>Mental Math</a:t>
            </a:r>
          </a:p>
          <a:p>
            <a:r>
              <a:rPr lang="en-US" sz="4800" dirty="0" smtClean="0"/>
              <a:t>Purposeful </a:t>
            </a:r>
            <a:r>
              <a:rPr lang="en-US" sz="4800" dirty="0"/>
              <a:t>Computation Problems</a:t>
            </a:r>
          </a:p>
        </p:txBody>
      </p:sp>
    </p:spTree>
    <p:extLst>
      <p:ext uri="{BB962C8B-B14F-4D97-AF65-F5344CB8AC3E}">
        <p14:creationId xmlns:p14="http://schemas.microsoft.com/office/powerpoint/2010/main" val="166014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0"/>
          <a:stretch/>
        </p:blipFill>
        <p:spPr bwMode="auto">
          <a:xfrm>
            <a:off x="-569283" y="-845905"/>
            <a:ext cx="13246208" cy="802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1374582" y="-193965"/>
            <a:ext cx="997527" cy="8728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3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Use models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pic>
        <p:nvPicPr>
          <p:cNvPr id="3074" name="Picture 2" descr="http://media-cache-ak0.pinimg.com/236x/f9/19/8f/f9198f3280a24218557b26a48f98799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7" y="1782327"/>
            <a:ext cx="3030970" cy="4032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8521" y="287482"/>
            <a:ext cx="405765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029" y="3978420"/>
            <a:ext cx="3743325" cy="2447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858" y="762000"/>
            <a:ext cx="2848791" cy="288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http://illuminations.nctm.org/uploadedImages/Content/Lessons/Images/preK-2/355-frogline-smaller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138" y="4783596"/>
            <a:ext cx="3444416" cy="1565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82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-180114" y="0"/>
            <a:ext cx="225829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804" y="1123837"/>
            <a:ext cx="2947482" cy="4601183"/>
          </a:xfrm>
        </p:spPr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89153" y="864108"/>
            <a:ext cx="7315200" cy="5120640"/>
          </a:xfrm>
        </p:spPr>
        <p:txBody>
          <a:bodyPr/>
          <a:lstStyle/>
          <a:p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31" t="18749" r="25995" b="17614"/>
          <a:stretch/>
        </p:blipFill>
        <p:spPr bwMode="auto">
          <a:xfrm>
            <a:off x="1523989" y="0"/>
            <a:ext cx="9421095" cy="6863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-180116" y="0"/>
            <a:ext cx="2521527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 rot="3148516">
            <a:off x="263227" y="6087197"/>
            <a:ext cx="2521527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 rot="3314739">
            <a:off x="9216294" y="9755"/>
            <a:ext cx="3014662" cy="1256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 rot="5400000">
            <a:off x="8127604" y="2774845"/>
            <a:ext cx="6910005" cy="1256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 rot="7812820">
            <a:off x="9293810" y="5440737"/>
            <a:ext cx="3014662" cy="12563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713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US" dirty="0">
              <a:latin typeface="+mn-lt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6280857"/>
              </p:ext>
            </p:extLst>
          </p:nvPr>
        </p:nvGraphicFramePr>
        <p:xfrm>
          <a:off x="387929" y="1786467"/>
          <a:ext cx="11180619" cy="339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26873"/>
                <a:gridCol w="3726873"/>
                <a:gridCol w="3726873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Kindergarten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r>
                        <a:rPr lang="en-US" baseline="30000" dirty="0" smtClean="0"/>
                        <a:t>st</a:t>
                      </a:r>
                      <a:r>
                        <a:rPr lang="en-US" dirty="0" smtClean="0"/>
                        <a:t> grade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</a:t>
                      </a:r>
                      <a:r>
                        <a:rPr lang="en-US" baseline="30000" dirty="0" smtClean="0"/>
                        <a:t>nd</a:t>
                      </a:r>
                      <a:r>
                        <a:rPr lang="en-US" dirty="0" smtClean="0"/>
                        <a:t> grade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CC.2.1.K.B.1: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Use place value to compose and decompose numbers within 19.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CC.2.1.1.B.3: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Use place value concepts and properties of operations to add and subtract within 100.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CC.2.1.2.B.3: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Use place value understanding and properties of operations to add and subtract within 1000.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CC.2.2.K.A.1: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Extend concepts of putting together and taking apart to add and subtract within 10.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CC.2.2.1.A.1</a:t>
                      </a:r>
                      <a:r>
                        <a:rPr lang="en-US" sz="18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Represent and solve problems involving addition and subtraction within 20.</a:t>
                      </a:r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CC.2.2.2.A.2:</a:t>
                      </a:r>
                      <a:r>
                        <a:rPr lang="en-US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Use mental strategies to add and subtract within 20.</a:t>
                      </a:r>
                      <a:endParaRPr lang="en-US" dirty="0" smtClean="0"/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r>
                        <a:rPr lang="en-US" dirty="0" smtClean="0"/>
                        <a:t>For materials and resources: </a:t>
                      </a:r>
                      <a:r>
                        <a:rPr lang="en-US" dirty="0" smtClean="0">
                          <a:hlinkClick r:id="rId2"/>
                        </a:rPr>
                        <a:t>http://www.pdesas.org/module/content/search/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Standards Aligned Syste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01" y="1053813"/>
            <a:ext cx="2329544" cy="5559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8029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2191" y="997530"/>
            <a:ext cx="2947482" cy="4918364"/>
          </a:xfrm>
        </p:spPr>
        <p:txBody>
          <a:bodyPr>
            <a:noAutofit/>
          </a:bodyPr>
          <a:lstStyle/>
          <a:p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8" y="2881744"/>
            <a:ext cx="7315200" cy="3103003"/>
          </a:xfrm>
        </p:spPr>
        <p:txBody>
          <a:bodyPr>
            <a:normAutofit/>
          </a:bodyPr>
          <a:lstStyle/>
          <a:p>
            <a:r>
              <a:rPr lang="en-US" sz="3200" dirty="0" smtClean="0"/>
              <a:t>Design just right problems for students</a:t>
            </a:r>
          </a:p>
          <a:p>
            <a:r>
              <a:rPr lang="en-US" sz="3200" dirty="0" smtClean="0"/>
              <a:t>Allows access to different strategies</a:t>
            </a:r>
          </a:p>
          <a:p>
            <a:r>
              <a:rPr lang="en-US" sz="3200" dirty="0" smtClean="0"/>
              <a:t>Promotes  active engagement</a:t>
            </a:r>
          </a:p>
          <a:p>
            <a:endParaRPr lang="en-US" sz="3200" dirty="0" smtClean="0"/>
          </a:p>
          <a:p>
            <a:endParaRPr lang="en-US" sz="32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2" t="20076" r="15986" b="35795"/>
          <a:stretch/>
        </p:blipFill>
        <p:spPr bwMode="auto">
          <a:xfrm>
            <a:off x="4059381" y="304801"/>
            <a:ext cx="6691745" cy="2440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http://allthingsd.com/files/2012/04/puzzle-pieces-2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9729" y="1906288"/>
            <a:ext cx="3866284" cy="3126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224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Talk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29891" y="864108"/>
            <a:ext cx="8257309" cy="512064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600" dirty="0" smtClean="0"/>
              <a:t>Our turn…</a:t>
            </a:r>
          </a:p>
          <a:p>
            <a:pPr marL="0" indent="0">
              <a:buNone/>
            </a:pPr>
            <a:r>
              <a:rPr lang="en-US" sz="3600" dirty="0" smtClean="0"/>
              <a:t>•  Facilitator </a:t>
            </a:r>
            <a:r>
              <a:rPr lang="en-US" sz="3600" dirty="0"/>
              <a:t>presents prompt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•</a:t>
            </a:r>
            <a:r>
              <a:rPr lang="en-US" sz="3600" dirty="0"/>
              <a:t>  Participants generate multiple methods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•</a:t>
            </a:r>
            <a:r>
              <a:rPr lang="en-US" sz="3600" dirty="0"/>
              <a:t>  Signal number of methods with ﬁngers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•</a:t>
            </a:r>
            <a:r>
              <a:rPr lang="en-US" sz="3600" dirty="0"/>
              <a:t>  Participants share methods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•</a:t>
            </a:r>
            <a:r>
              <a:rPr lang="en-US" sz="3600" dirty="0"/>
              <a:t>  Facilitator scribes </a:t>
            </a:r>
            <a:endParaRPr lang="en-US" sz="3600" dirty="0" smtClean="0"/>
          </a:p>
          <a:p>
            <a:pPr marL="0" indent="0">
              <a:buNone/>
            </a:pPr>
            <a:r>
              <a:rPr lang="en-US" sz="3600" dirty="0" smtClean="0"/>
              <a:t>•</a:t>
            </a:r>
            <a:r>
              <a:rPr lang="en-US" sz="3600" dirty="0"/>
              <a:t>  Discussion</a:t>
            </a:r>
          </a:p>
        </p:txBody>
      </p:sp>
      <p:pic>
        <p:nvPicPr>
          <p:cNvPr id="7170" name="Picture 2" descr="http://schoolwires.henry.k12.ga.us/cms/lib08/GA01000549/Centricity/Domain/3824/imagesCA9J5A7O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2036" y="4134372"/>
            <a:ext cx="1893376" cy="2723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407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Calculate Mentally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smtClean="0">
                <a:latin typeface="Arial Rounded MT Bold" panose="020F0704030504030204" pitchFamily="34" charset="0"/>
              </a:rPr>
              <a:t>28 + 29</a:t>
            </a:r>
            <a:endParaRPr lang="en-US" sz="96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47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Traditional Algorithm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09" t="38447" r="46652" b="32386"/>
          <a:stretch/>
        </p:blipFill>
        <p:spPr bwMode="auto">
          <a:xfrm>
            <a:off x="5472544" y="917315"/>
            <a:ext cx="3491345" cy="471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47845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Learning Targets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 can explain how Number Talks helps students develop mental math computational strategies.</a:t>
            </a:r>
          </a:p>
          <a:p>
            <a:r>
              <a:rPr lang="en-US" sz="3200" dirty="0" smtClean="0"/>
              <a:t>I can identify major characteristics of a Number Talk.</a:t>
            </a:r>
          </a:p>
          <a:p>
            <a:r>
              <a:rPr lang="en-US" sz="3200" dirty="0" smtClean="0"/>
              <a:t>I can explain how the Standards of Mathematical Practices can be met through the use of Number Talks.</a:t>
            </a:r>
          </a:p>
        </p:txBody>
      </p:sp>
    </p:spTree>
    <p:extLst>
      <p:ext uri="{BB962C8B-B14F-4D97-AF65-F5344CB8AC3E}">
        <p14:creationId xmlns:p14="http://schemas.microsoft.com/office/powerpoint/2010/main" val="741771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Partial Sums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27818" y="2272146"/>
            <a:ext cx="4170217" cy="253538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20 +20 =40</a:t>
            </a:r>
          </a:p>
          <a:p>
            <a:pPr marL="0" indent="0">
              <a:buNone/>
            </a:pP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8+9=17</a:t>
            </a:r>
          </a:p>
          <a:p>
            <a:pPr marL="0" indent="0">
              <a:buNone/>
            </a:pPr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40+17=57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755" t="21401" r="50592" b="16099"/>
          <a:stretch/>
        </p:blipFill>
        <p:spPr bwMode="auto">
          <a:xfrm>
            <a:off x="4336473" y="1510146"/>
            <a:ext cx="2036618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9929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Making Landmark Numbers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264" t="24053" r="42073" b="34280"/>
          <a:stretch/>
        </p:blipFill>
        <p:spPr bwMode="auto">
          <a:xfrm>
            <a:off x="4378036" y="706579"/>
            <a:ext cx="6192983" cy="5653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5708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Compensation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53" t="32008" r="37282" b="28598"/>
          <a:stretch/>
        </p:blipFill>
        <p:spPr bwMode="auto">
          <a:xfrm>
            <a:off x="3768435" y="955963"/>
            <a:ext cx="8031242" cy="50014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85018" y="1867157"/>
            <a:ext cx="35146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/>
              <a:t>27 +30 =57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609979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Decomposing Using Place Value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71" t="42993" r="39412" b="17992"/>
          <a:stretch/>
        </p:blipFill>
        <p:spPr bwMode="auto">
          <a:xfrm>
            <a:off x="4361223" y="914401"/>
            <a:ext cx="6126667" cy="5393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5969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 descr="https://5b892c0d3a585233ca26-9f7114a943e0980c1bc96778d91d93b7.ssl.cf2.rackcdn.com/rJFL60RY9z_1407161357965.jpg?rasterSignature=f8d551638f54263635d4e177459d1951&amp;theme=Volterra&amp;imageFilter=fals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358255" cy="8717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1727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What’s next?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8" y="1252048"/>
            <a:ext cx="7315200" cy="5120640"/>
          </a:xfrm>
        </p:spPr>
        <p:txBody>
          <a:bodyPr/>
          <a:lstStyle/>
          <a:p>
            <a:r>
              <a:rPr lang="en-US" sz="3200" dirty="0" smtClean="0"/>
              <a:t>Check out SFASD wiki page</a:t>
            </a:r>
          </a:p>
          <a:p>
            <a:r>
              <a:rPr lang="en-US" sz="3200" dirty="0"/>
              <a:t>https://</a:t>
            </a:r>
            <a:r>
              <a:rPr lang="en-US" sz="3200" dirty="0" smtClean="0"/>
              <a:t>sfasdmathk-6.wikispaces.com</a:t>
            </a:r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Try a Number Talk</a:t>
            </a:r>
          </a:p>
          <a:p>
            <a:pPr lvl="1"/>
            <a:r>
              <a:rPr lang="en-US" sz="3000" dirty="0" smtClean="0"/>
              <a:t>Work with your team</a:t>
            </a:r>
          </a:p>
          <a:p>
            <a:pPr lvl="1"/>
            <a:r>
              <a:rPr lang="en-US" sz="3000" dirty="0" smtClean="0"/>
              <a:t>Work with your coach </a:t>
            </a:r>
            <a:r>
              <a:rPr lang="en-US" sz="3000" dirty="0" smtClean="0">
                <a:sym typeface="Wingdings" panose="05000000000000000000" pitchFamily="2" charset="2"/>
              </a:rPr>
              <a:t></a:t>
            </a:r>
            <a:endParaRPr lang="en-US" sz="3000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14338" name="Picture 2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095" y="2722862"/>
            <a:ext cx="5206276" cy="84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5372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 we…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26451"/>
            <a:ext cx="8099421" cy="5386114"/>
          </a:xfrm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447888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Clr>
                <a:schemeClr val="accent1"/>
              </a:buClr>
              <a:buFont typeface="Wingdings 2" pitchFamily="18" charset="2"/>
              <a:buChar char="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18288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250"/>
              </a:spcBef>
              <a:spcAft>
                <a:spcPts val="250"/>
              </a:spcAft>
              <a:buClr>
                <a:schemeClr val="accent1"/>
              </a:buClr>
              <a:buFont typeface="Wingdings 2" pitchFamily="18" charset="2"/>
              <a:buChar char="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Font typeface="Wingdings 2" pitchFamily="18" charset="2"/>
              <a:buNone/>
            </a:pPr>
            <a:r>
              <a:rPr lang="en-US" sz="6600" dirty="0" smtClean="0">
                <a:latin typeface="Arial Rounded MT Bold" panose="020F0704030504030204" pitchFamily="34" charset="0"/>
              </a:rPr>
              <a:t>Quality</a:t>
            </a:r>
          </a:p>
          <a:p>
            <a:pPr marL="0" indent="0" algn="r">
              <a:buFont typeface="Wingdings 2" pitchFamily="18" charset="2"/>
              <a:buNone/>
            </a:pPr>
            <a:r>
              <a:rPr lang="en-US" sz="6600" dirty="0" smtClean="0">
                <a:latin typeface="Arial Rounded MT Bold" panose="020F0704030504030204" pitchFamily="34" charset="0"/>
              </a:rPr>
              <a:t>Rigor</a:t>
            </a:r>
          </a:p>
          <a:p>
            <a:pPr marL="0" indent="0" algn="r">
              <a:buFont typeface="Wingdings 2" pitchFamily="18" charset="2"/>
              <a:buNone/>
            </a:pPr>
            <a:r>
              <a:rPr lang="en-US" sz="6600" dirty="0" smtClean="0">
                <a:latin typeface="Arial Rounded MT Bold" panose="020F0704030504030204" pitchFamily="34" charset="0"/>
              </a:rPr>
              <a:t>Time</a:t>
            </a:r>
            <a:endParaRPr lang="en-US" sz="66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355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Calculate Mentally 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9600" dirty="0" smtClean="0">
                <a:latin typeface="Arial Rounded MT Bold" panose="020F0704030504030204" pitchFamily="34" charset="0"/>
              </a:rPr>
              <a:t>18 x 5</a:t>
            </a:r>
            <a:endParaRPr lang="en-US" sz="9600" dirty="0">
              <a:latin typeface="Arial Rounded MT Bold" panose="020F07040305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192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Solutions</a:t>
            </a:r>
            <a:endParaRPr lang="en-US" dirty="0"/>
          </a:p>
        </p:txBody>
      </p:sp>
      <p:pic>
        <p:nvPicPr>
          <p:cNvPr id="5" name="KlXUYY97-NU?rel=0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40183" y="758834"/>
            <a:ext cx="9490363" cy="533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685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Talks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/>
              <a:t>Classroom number talks, five- to fifteen-minute </a:t>
            </a:r>
            <a:r>
              <a:rPr lang="en-US" sz="3200" dirty="0">
                <a:solidFill>
                  <a:srgbClr val="00B0F0"/>
                </a:solidFill>
              </a:rPr>
              <a:t>conversations</a:t>
            </a:r>
            <a:r>
              <a:rPr lang="en-US" sz="3200" dirty="0"/>
              <a:t> around </a:t>
            </a:r>
            <a:r>
              <a:rPr lang="en-US" sz="3200" dirty="0">
                <a:solidFill>
                  <a:srgbClr val="FFC000"/>
                </a:solidFill>
              </a:rPr>
              <a:t>purpose</a:t>
            </a:r>
            <a:r>
              <a:rPr lang="en-US" sz="3200" dirty="0"/>
              <a:t>fully crafted </a:t>
            </a:r>
            <a:r>
              <a:rPr lang="en-US" sz="3200" dirty="0">
                <a:solidFill>
                  <a:srgbClr val="00B050"/>
                </a:solidFill>
              </a:rPr>
              <a:t>computation</a:t>
            </a:r>
            <a:r>
              <a:rPr lang="en-US" sz="3200" dirty="0"/>
              <a:t> problems, are a productive tool that can be incorporated into classroom instruction to combine the essential processes and habits of mind of doing math</a:t>
            </a:r>
            <a:r>
              <a:rPr lang="en-US" sz="3200" dirty="0" smtClean="0"/>
              <a:t>.</a:t>
            </a:r>
          </a:p>
          <a:p>
            <a:pPr marL="0" indent="0" algn="r">
              <a:buNone/>
            </a:pPr>
            <a:r>
              <a:rPr lang="en-US" sz="3200" dirty="0" smtClean="0"/>
              <a:t>-</a:t>
            </a:r>
            <a:r>
              <a:rPr lang="en-US" sz="3200" dirty="0"/>
              <a:t>Parrish, Sherry D. 2010</a:t>
            </a:r>
          </a:p>
        </p:txBody>
      </p:sp>
    </p:spTree>
    <p:extLst>
      <p:ext uri="{BB962C8B-B14F-4D97-AF65-F5344CB8AC3E}">
        <p14:creationId xmlns:p14="http://schemas.microsoft.com/office/powerpoint/2010/main" val="252665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5" t="13636" r="52829" b="9660"/>
          <a:stretch/>
        </p:blipFill>
        <p:spPr bwMode="auto">
          <a:xfrm>
            <a:off x="7578437" y="762000"/>
            <a:ext cx="4267200" cy="5320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Focus</a:t>
            </a:r>
            <a:br>
              <a:rPr lang="en-US" dirty="0" smtClean="0"/>
            </a:br>
            <a:r>
              <a:rPr lang="en-US" dirty="0" smtClean="0"/>
              <a:t>Coherence</a:t>
            </a:r>
            <a:br>
              <a:rPr lang="en-US" dirty="0" smtClean="0"/>
            </a:br>
            <a:r>
              <a:rPr lang="en-US" dirty="0" smtClean="0"/>
              <a:t>Rigor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13745" t="23533" r="66697" b="31768"/>
          <a:stretch/>
        </p:blipFill>
        <p:spPr>
          <a:xfrm>
            <a:off x="3445824" y="1575453"/>
            <a:ext cx="2980708" cy="3831772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7533568" y="3519049"/>
            <a:ext cx="3993408" cy="858982"/>
          </a:xfrm>
          <a:prstGeom prst="ellipse">
            <a:avLst/>
          </a:prstGeom>
          <a:noFill/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Oval 8"/>
          <p:cNvSpPr/>
          <p:nvPr/>
        </p:nvSpPr>
        <p:spPr>
          <a:xfrm>
            <a:off x="7547419" y="4752105"/>
            <a:ext cx="2995886" cy="565398"/>
          </a:xfrm>
          <a:prstGeom prst="ellipse">
            <a:avLst/>
          </a:prstGeom>
          <a:noFill/>
          <a:ln w="76200"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41508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Construct viable arguments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#6 Attend to precision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9268" y="864108"/>
            <a:ext cx="7315200" cy="1394183"/>
          </a:xfrm>
        </p:spPr>
        <p:txBody>
          <a:bodyPr>
            <a:normAutofit fontScale="92500" lnSpcReduction="10000"/>
          </a:bodyPr>
          <a:lstStyle/>
          <a:p>
            <a:r>
              <a:rPr lang="en-US" sz="2800" dirty="0" smtClean="0"/>
              <a:t>Work with a partner</a:t>
            </a:r>
          </a:p>
          <a:p>
            <a:pPr lvl="1"/>
            <a:r>
              <a:rPr lang="en-US" sz="2400" dirty="0" smtClean="0"/>
              <a:t>Using Standards for Mathematical Practice #3 and #6</a:t>
            </a:r>
            <a:endParaRPr lang="en-US" sz="2400" dirty="0"/>
          </a:p>
          <a:p>
            <a:pPr lvl="1"/>
            <a:r>
              <a:rPr lang="en-US" sz="2400" dirty="0"/>
              <a:t>As you watch the video take notes :</a:t>
            </a:r>
          </a:p>
          <a:p>
            <a:pPr lvl="2"/>
            <a:r>
              <a:rPr lang="en-US" sz="2200" dirty="0" smtClean="0"/>
              <a:t>evidence of SMP by students and teacher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714"/>
          <a:stretch/>
        </p:blipFill>
        <p:spPr bwMode="auto">
          <a:xfrm>
            <a:off x="4599709" y="2645331"/>
            <a:ext cx="6026727" cy="3186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01491" y="3449782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 the students say and do that demonstrates SMP?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966364" y="3449782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What does  the teacher say and do that demonstrates SMP?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44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Number Talk</a:t>
            </a:r>
            <a:br>
              <a:rPr lang="en-US" dirty="0" smtClean="0"/>
            </a:br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grade addition</a:t>
            </a:r>
            <a:endParaRPr lang="en-US" dirty="0"/>
          </a:p>
        </p:txBody>
      </p:sp>
      <p:pic>
        <p:nvPicPr>
          <p:cNvPr id="4" name="SPEfxPgZJy4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834018" y="762001"/>
            <a:ext cx="9482672" cy="5334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86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rame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TC103457475[[fn=Frame]]</Template>
  <TotalTime>1163</TotalTime>
  <Words>422</Words>
  <Application>Microsoft Office PowerPoint</Application>
  <PresentationFormat>Custom</PresentationFormat>
  <Paragraphs>90</Paragraphs>
  <Slides>25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Frame</vt:lpstr>
      <vt:lpstr>Number Talks</vt:lpstr>
      <vt:lpstr>Learning Targets</vt:lpstr>
      <vt:lpstr>How do we…</vt:lpstr>
      <vt:lpstr>Calculate Mentally  </vt:lpstr>
      <vt:lpstr>Sample Solutions</vt:lpstr>
      <vt:lpstr>Number Talks</vt:lpstr>
      <vt:lpstr>Focus Coherence Rigor</vt:lpstr>
      <vt:lpstr>#3 Construct viable arguments   #6 Attend to precision</vt:lpstr>
      <vt:lpstr>Number Talk 2nd grade addition</vt:lpstr>
      <vt:lpstr>#3 Construct viable arguments   #6 Attend to precision</vt:lpstr>
      <vt:lpstr>Components</vt:lpstr>
      <vt:lpstr>PowerPoint Presentation</vt:lpstr>
      <vt:lpstr>Use models        </vt:lpstr>
      <vt:lpstr>PowerPoint Presentation</vt:lpstr>
      <vt:lpstr>PowerPoint Presentation</vt:lpstr>
      <vt:lpstr>PowerPoint Presentation</vt:lpstr>
      <vt:lpstr>Number Talk</vt:lpstr>
      <vt:lpstr>Calculate Mentally  </vt:lpstr>
      <vt:lpstr>Traditional Algorithm</vt:lpstr>
      <vt:lpstr>Partial Sums</vt:lpstr>
      <vt:lpstr>Making Landmark Numbers</vt:lpstr>
      <vt:lpstr>Compensation</vt:lpstr>
      <vt:lpstr>Decomposing Using Place Value</vt:lpstr>
      <vt:lpstr>PowerPoint Presentation</vt:lpstr>
      <vt:lpstr>What’s next?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 Talks</dc:title>
  <dc:creator>Sue Choi</dc:creator>
  <cp:lastModifiedBy>Choi, Sue</cp:lastModifiedBy>
  <cp:revision>45</cp:revision>
  <dcterms:created xsi:type="dcterms:W3CDTF">2014-11-09T03:32:35Z</dcterms:created>
  <dcterms:modified xsi:type="dcterms:W3CDTF">2014-11-13T04:48:13Z</dcterms:modified>
</cp:coreProperties>
</file>